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257" r:id="rId3"/>
    <p:sldId id="259" r:id="rId4"/>
    <p:sldId id="262" r:id="rId5"/>
    <p:sldId id="263" r:id="rId6"/>
    <p:sldId id="265" r:id="rId7"/>
    <p:sldId id="266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211E2-26DA-4F01-856F-DCD5273EAFA5}" type="datetimeFigureOut">
              <a:rPr lang="en-US" smtClean="0"/>
              <a:t>13-May-20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524E3-DDDE-473C-9759-D9FC1FEAD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333E07A-D0DB-4BB8-8533-99FA91E43F3C}" type="datetime1">
              <a:rPr lang="en-US" smtClean="0"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sr-Cyrl-RS" smtClean="0"/>
              <a:t>Математика 5.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217175F-F90F-46E7-B190-9BFBC71A4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64FD-0403-4942-BCCB-25F904752D34}" type="datetime1">
              <a:rPr lang="en-US" smtClean="0"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175F-F90F-46E7-B190-9BFBC71A4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B7CD-B743-4D89-8E47-A48D7727B2AA}" type="datetime1">
              <a:rPr lang="en-US" smtClean="0"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175F-F90F-46E7-B190-9BFBC71A4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03A-F816-464A-B4E1-E710F0487860}" type="datetime1">
              <a:rPr lang="en-US" smtClean="0"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175F-F90F-46E7-B190-9BFBC71A4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A206-B5CC-4EB8-BFD4-0844DFC32AF6}" type="datetime1">
              <a:rPr lang="en-US" smtClean="0"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175F-F90F-46E7-B190-9BFBC71A4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F364-5376-4BE2-A022-3507B7931D43}" type="datetime1">
              <a:rPr lang="en-US" smtClean="0"/>
              <a:t>13-May-20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 разред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175F-F90F-46E7-B190-9BFBC71A46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DEA2-FF38-4396-8E9D-15971F853FC0}" type="datetime1">
              <a:rPr lang="en-US" smtClean="0"/>
              <a:t>13-May-20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 разред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175F-F90F-46E7-B190-9BFBC71A462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2FE8-8D19-481E-AAB0-290FD44CC80A}" type="datetime1">
              <a:rPr lang="en-US" smtClean="0"/>
              <a:t>13-May-20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 разред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175F-F90F-46E7-B190-9BFBC71A4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FA12-6C51-4FC7-A877-AE0A2DB1C668}" type="datetime1">
              <a:rPr lang="en-US" smtClean="0"/>
              <a:t>13-May-20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 разред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175F-F90F-46E7-B190-9BFBC71A4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326FCD1-D8D6-433B-BD38-A117F4CA587C}" type="datetime1">
              <a:rPr lang="en-US" smtClean="0"/>
              <a:t>13-May-20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sr-Cyrl-RS" smtClean="0"/>
              <a:t>Математика 5. разред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217175F-F90F-46E7-B190-9BFBC71A4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EE49FE1-9FC4-40A7-AA12-233865CB253F}" type="datetime1">
              <a:rPr lang="en-US" smtClean="0"/>
              <a:t>13-May-20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sr-Cyrl-RS" smtClean="0"/>
              <a:t>Математика 5. разред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217175F-F90F-46E7-B190-9BFBC71A4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46845AD-3F40-4FA9-9B71-BA85688AD99A}" type="datetime1">
              <a:rPr lang="en-US" smtClean="0"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sr-Cyrl-RS" smtClean="0"/>
              <a:t>Математика 5.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217175F-F90F-46E7-B190-9BFBC71A46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66"/>
          <a:stretch/>
        </p:blipFill>
        <p:spPr bwMode="auto">
          <a:xfrm>
            <a:off x="1066800" y="1059873"/>
            <a:ext cx="6934200" cy="186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0-Point Star 2"/>
          <p:cNvSpPr/>
          <p:nvPr/>
        </p:nvSpPr>
        <p:spPr>
          <a:xfrm>
            <a:off x="401782" y="4800600"/>
            <a:ext cx="1524000" cy="14478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7543800" y="381000"/>
            <a:ext cx="1371600" cy="1447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/>
          <p:cNvSpPr/>
          <p:nvPr/>
        </p:nvSpPr>
        <p:spPr>
          <a:xfrm>
            <a:off x="609600" y="609600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4-Point Star 5"/>
          <p:cNvSpPr/>
          <p:nvPr/>
        </p:nvSpPr>
        <p:spPr>
          <a:xfrm>
            <a:off x="7391400" y="5029200"/>
            <a:ext cx="1524000" cy="1524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63" y="3051810"/>
            <a:ext cx="3424238" cy="273939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370637"/>
            <a:ext cx="5034845" cy="365125"/>
          </a:xfrm>
        </p:spPr>
        <p:txBody>
          <a:bodyPr/>
          <a:lstStyle/>
          <a:p>
            <a:r>
              <a:rPr lang="sr-Cyrl-RS" dirty="0" smtClean="0"/>
              <a:t>Математика 5. разред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175F-F90F-46E7-B190-9BFBC71A46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0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5714274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 разред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175F-F90F-46E7-B190-9BFBC71A4624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57200" y="3124200"/>
                <a:ext cx="7924800" cy="132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b="1" dirty="0" smtClean="0"/>
                  <a:t>На основу овог примера можемо закључити да </a:t>
                </a:r>
                <a:r>
                  <a:rPr lang="sr-Cyrl-RS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аритметичка средина </a:t>
                </a:r>
                <a:r>
                  <a:rPr lang="sr-Cyrl-RS" b="1" dirty="0" smtClean="0"/>
                  <a:t>бројева а и б јесте број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r-Cyrl-RS" b="1" i="1" smtClean="0">
                            <a:latin typeface="Cambria Math"/>
                          </a:rPr>
                          <m:t>а+б</m:t>
                        </m:r>
                      </m:num>
                      <m:den>
                        <m:r>
                          <a:rPr lang="sr-Cyrl-RS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sr-Cyrl-RS" b="1" i="0" smtClean="0">
                        <a:latin typeface="Cambria Math"/>
                      </a:rPr>
                      <m:t>.</m:t>
                    </m:r>
                  </m:oMath>
                </a14:m>
                <a:endParaRPr lang="sr-Cyrl-RS" b="1" dirty="0" smtClean="0"/>
              </a:p>
              <a:p>
                <a:endParaRPr lang="sr-Cyrl-RS" b="1" dirty="0"/>
              </a:p>
              <a:p>
                <a:r>
                  <a:rPr lang="sr-Cyrl-RS" b="1" dirty="0" smtClean="0"/>
                  <a:t>Као и раније, разломачку црту тумачимо као знак за дељење.</a:t>
                </a:r>
                <a:endParaRPr lang="en-US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24200"/>
                <a:ext cx="7924800" cy="1326197"/>
              </a:xfrm>
              <a:prstGeom prst="rect">
                <a:avLst/>
              </a:prstGeom>
              <a:blipFill rotWithShape="1">
                <a:blip r:embed="rId3"/>
                <a:stretch>
                  <a:fillRect l="-692" t="-2765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9600" y="4800599"/>
            <a:ext cx="7620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Аритметичка средина </a:t>
            </a:r>
            <a:r>
              <a:rPr lang="sr-Latn-RS" b="1" dirty="0" smtClean="0"/>
              <a:t>n</a:t>
            </a:r>
            <a:r>
              <a:rPr lang="sr-Cyrl-RS" b="1" dirty="0"/>
              <a:t> </a:t>
            </a:r>
            <a:r>
              <a:rPr lang="sr-Cyrl-RS" b="1" dirty="0" smtClean="0"/>
              <a:t>бројева једнака је количнику збира тих бројева и броја </a:t>
            </a:r>
            <a:r>
              <a:rPr lang="sr-Latn-RS" b="1" dirty="0" smtClean="0"/>
              <a:t>n!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06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 разред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175F-F90F-46E7-B190-9BFBC71A4624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173609"/>
            <a:ext cx="5791200" cy="3107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673" y="4419600"/>
            <a:ext cx="8465127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b="1" dirty="0" smtClean="0"/>
              <a:t>На бројевној полуправој </a:t>
            </a:r>
            <a:r>
              <a:rPr lang="sr-Cyrl-RS" b="1" dirty="0" smtClean="0">
                <a:solidFill>
                  <a:srgbClr val="FFFF00"/>
                </a:solidFill>
              </a:rPr>
              <a:t>аритметичкој средини </a:t>
            </a:r>
            <a:r>
              <a:rPr lang="sr-Cyrl-RS" b="1" dirty="0" smtClean="0"/>
              <a:t>два различита броја одговара одговара </a:t>
            </a:r>
            <a:r>
              <a:rPr lang="sr-Cyrl-RS" b="1" u="sng" dirty="0" smtClean="0"/>
              <a:t>средиште</a:t>
            </a:r>
            <a:r>
              <a:rPr lang="sr-Cyrl-RS" b="1" dirty="0" smtClean="0"/>
              <a:t> дужи чији су крајеви тачке које одоварају тим бројевима. Значи, између свака два различита разломка налази се нови разломак, њихова </a:t>
            </a:r>
            <a:r>
              <a:rPr lang="sr-Cyrl-RS" b="1" dirty="0" smtClean="0">
                <a:solidFill>
                  <a:srgbClr val="FFFF00"/>
                </a:solidFill>
              </a:rPr>
              <a:t>аритметичка средина.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436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 разред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175F-F90F-46E7-B190-9BFBC71A4624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6248400" cy="47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4770293"/>
            <a:ext cx="43529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377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 разред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175F-F90F-46E7-B190-9BFBC71A4624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429250" cy="4248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FFFF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0"/>
            <a:ext cx="6980898" cy="122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Elbow Connector 8"/>
          <p:cNvCxnSpPr/>
          <p:nvPr/>
        </p:nvCxnSpPr>
        <p:spPr>
          <a:xfrm>
            <a:off x="6705600" y="3962400"/>
            <a:ext cx="2362200" cy="1066800"/>
          </a:xfrm>
          <a:prstGeom prst="bentConnector3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6934200" y="4648200"/>
            <a:ext cx="1447800" cy="1371600"/>
          </a:xfrm>
          <a:prstGeom prst="bentConnector3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34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795" y="1828800"/>
            <a:ext cx="7110805" cy="4724400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 smtClean="0"/>
              <a:t>Познату у задатку:</a:t>
            </a:r>
          </a:p>
          <a:p>
            <a:r>
              <a:rPr lang="sr-Cyrl-RS" dirty="0" smtClean="0"/>
              <a:t>3 – петице =&gt;  3*5 = 15</a:t>
            </a:r>
          </a:p>
          <a:p>
            <a:r>
              <a:rPr lang="sr-Cyrl-RS" dirty="0" smtClean="0"/>
              <a:t>4 </a:t>
            </a:r>
            <a:r>
              <a:rPr lang="sr-Cyrl-RS" dirty="0"/>
              <a:t>– </a:t>
            </a:r>
            <a:r>
              <a:rPr lang="sr-Cyrl-RS" dirty="0" smtClean="0"/>
              <a:t>четворке </a:t>
            </a:r>
            <a:r>
              <a:rPr lang="sr-Cyrl-RS" dirty="0"/>
              <a:t>=&gt;  </a:t>
            </a:r>
            <a:r>
              <a:rPr lang="sr-Cyrl-RS" dirty="0" smtClean="0"/>
              <a:t>4*4 </a:t>
            </a:r>
            <a:r>
              <a:rPr lang="sr-Cyrl-RS" dirty="0"/>
              <a:t>= </a:t>
            </a:r>
            <a:r>
              <a:rPr lang="sr-Cyrl-RS" dirty="0" smtClean="0"/>
              <a:t>16</a:t>
            </a:r>
            <a:endParaRPr lang="sr-Cyrl-RS" dirty="0"/>
          </a:p>
          <a:p>
            <a:r>
              <a:rPr lang="sr-Cyrl-RS" dirty="0" smtClean="0"/>
              <a:t>8 </a:t>
            </a:r>
            <a:r>
              <a:rPr lang="sr-Cyrl-RS" dirty="0"/>
              <a:t>– </a:t>
            </a:r>
            <a:r>
              <a:rPr lang="sr-Cyrl-RS" dirty="0" smtClean="0"/>
              <a:t>тројки </a:t>
            </a:r>
            <a:r>
              <a:rPr lang="sr-Cyrl-RS" dirty="0"/>
              <a:t>=&gt;  </a:t>
            </a:r>
            <a:r>
              <a:rPr lang="sr-Cyrl-RS" dirty="0" smtClean="0"/>
              <a:t>8*3 </a:t>
            </a:r>
            <a:r>
              <a:rPr lang="sr-Cyrl-RS" dirty="0"/>
              <a:t>= </a:t>
            </a:r>
            <a:r>
              <a:rPr lang="sr-Cyrl-RS" dirty="0" smtClean="0"/>
              <a:t>24</a:t>
            </a:r>
          </a:p>
          <a:p>
            <a:r>
              <a:rPr lang="sr-Cyrl-RS" dirty="0"/>
              <a:t>7</a:t>
            </a:r>
            <a:r>
              <a:rPr lang="sr-Cyrl-RS" dirty="0" smtClean="0"/>
              <a:t> </a:t>
            </a:r>
            <a:r>
              <a:rPr lang="sr-Cyrl-RS" dirty="0"/>
              <a:t>– </a:t>
            </a:r>
            <a:r>
              <a:rPr lang="sr-Cyrl-RS" dirty="0" smtClean="0"/>
              <a:t>двојки </a:t>
            </a:r>
            <a:r>
              <a:rPr lang="sr-Cyrl-RS" dirty="0"/>
              <a:t>=&gt;  </a:t>
            </a:r>
            <a:r>
              <a:rPr lang="sr-Cyrl-RS" dirty="0" smtClean="0"/>
              <a:t>7*2 </a:t>
            </a:r>
            <a:r>
              <a:rPr lang="sr-Cyrl-RS" dirty="0"/>
              <a:t>= </a:t>
            </a:r>
            <a:r>
              <a:rPr lang="sr-Cyrl-RS" dirty="0" smtClean="0"/>
              <a:t>14</a:t>
            </a:r>
            <a:endParaRPr lang="sr-Cyrl-RS" dirty="0"/>
          </a:p>
          <a:p>
            <a:r>
              <a:rPr lang="sr-Cyrl-RS" dirty="0" smtClean="0"/>
              <a:t>6 </a:t>
            </a:r>
            <a:r>
              <a:rPr lang="sr-Cyrl-RS" dirty="0"/>
              <a:t>– </a:t>
            </a:r>
            <a:r>
              <a:rPr lang="sr-Cyrl-RS" dirty="0" smtClean="0"/>
              <a:t>јединица </a:t>
            </a:r>
            <a:r>
              <a:rPr lang="sr-Cyrl-RS" dirty="0"/>
              <a:t>=&gt;  </a:t>
            </a:r>
            <a:r>
              <a:rPr lang="sr-Cyrl-RS" dirty="0" smtClean="0"/>
              <a:t>6*1 </a:t>
            </a:r>
            <a:r>
              <a:rPr lang="sr-Cyrl-RS" dirty="0"/>
              <a:t>= </a:t>
            </a:r>
            <a:r>
              <a:rPr lang="sr-Cyrl-RS" dirty="0" smtClean="0"/>
              <a:t>6</a:t>
            </a:r>
          </a:p>
          <a:p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У збиру добијамо:  15+16+24+14+6 = 75</a:t>
            </a:r>
          </a:p>
          <a:p>
            <a:pPr marL="0" indent="0">
              <a:buNone/>
            </a:pPr>
            <a:r>
              <a:rPr lang="sr-Cyrl-RS" dirty="0" smtClean="0"/>
              <a:t>Па онда тај број поделимо са бројем ученика који су радили контролни, односно саберемо број оцена 3+4+8+7+6 = 28  и добијемо резултат </a:t>
            </a:r>
            <a:r>
              <a:rPr lang="sr-Cyrl-RS" dirty="0"/>
              <a:t>=&gt;</a:t>
            </a:r>
            <a:r>
              <a:rPr lang="sr-Cyrl-RS" dirty="0" smtClean="0"/>
              <a:t> 75 : 28 = 2,7 (заокругљено на једну децималу)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На овај начин смо нашли </a:t>
            </a:r>
            <a:r>
              <a:rPr lang="sr-Cyrl-RS" dirty="0" smtClean="0">
                <a:solidFill>
                  <a:srgbClr val="FFFF00"/>
                </a:solidFill>
              </a:rPr>
              <a:t>просечну оцену </a:t>
            </a:r>
            <a:r>
              <a:rPr lang="sr-Cyrl-RS" dirty="0" smtClean="0"/>
              <a:t>на контролном задатку.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8906" y="6324600"/>
            <a:ext cx="5540188" cy="365125"/>
          </a:xfrm>
        </p:spPr>
        <p:txBody>
          <a:bodyPr/>
          <a:lstStyle/>
          <a:p>
            <a:r>
              <a:rPr lang="sr-Cyrl-RS" dirty="0" smtClean="0"/>
              <a:t>Математика 5. разред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175F-F90F-46E7-B190-9BFBC71A4624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4018"/>
            <a:ext cx="62484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FFFF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13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965245" cy="1202485"/>
          </a:xfrm>
        </p:spPr>
        <p:txBody>
          <a:bodyPr>
            <a:normAutofit/>
          </a:bodyPr>
          <a:lstStyle/>
          <a:p>
            <a:r>
              <a:rPr lang="sr-Cyrl-RS" sz="2800" b="1" dirty="0" smtClean="0"/>
              <a:t>Следеће задатке провежбајте у вашим свескама: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 разред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175F-F90F-46E7-B190-9BFBC71A4624}" type="slidenum">
              <a:rPr lang="en-US" smtClean="0"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6162675" cy="1581150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" y="3401290"/>
            <a:ext cx="6248400" cy="66472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636" y="16002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5121"/>
                </a:solidFill>
              </a:rPr>
              <a:t>1.</a:t>
            </a:r>
            <a:endParaRPr lang="en-US" sz="2000" b="1" dirty="0">
              <a:solidFill>
                <a:srgbClr val="FF512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27" y="4495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FF5121"/>
                </a:solidFill>
              </a:rPr>
              <a:t>3</a:t>
            </a:r>
            <a:r>
              <a:rPr lang="sr-Cyrl-RS" sz="2000" b="1" dirty="0" smtClean="0">
                <a:solidFill>
                  <a:srgbClr val="FF5121"/>
                </a:solidFill>
              </a:rPr>
              <a:t>.</a:t>
            </a:r>
            <a:endParaRPr lang="en-US" sz="2000" b="1" dirty="0">
              <a:solidFill>
                <a:srgbClr val="FF512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36" y="3382032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FF5121"/>
                </a:solidFill>
              </a:rPr>
              <a:t>2</a:t>
            </a:r>
            <a:r>
              <a:rPr lang="sr-Cyrl-RS" sz="2000" b="1" dirty="0" smtClean="0">
                <a:solidFill>
                  <a:srgbClr val="FF5121"/>
                </a:solidFill>
              </a:rPr>
              <a:t>.</a:t>
            </a:r>
            <a:endParaRPr lang="en-US" sz="2000" b="1" dirty="0">
              <a:solidFill>
                <a:srgbClr val="FF512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" y="4473346"/>
            <a:ext cx="5899587" cy="571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FF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644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457200" y="-533400"/>
            <a:ext cx="6934200" cy="5334000"/>
          </a:xfrm>
          <a:prstGeom prst="irregularSeal1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95055" y="1256437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Драго петаци, вежбајте и радите задатке својим темпом, полако и сконцентрисано. За сва питања се слободно обратите</a:t>
            </a:r>
            <a:endParaRPr lang="en-US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00" y="3410772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alibri" pitchFamily="34" charset="0"/>
                <a:cs typeface="Calibri" pitchFamily="34" charset="0"/>
              </a:rPr>
              <a:t>Велики поздрав, наставнице Марија и Јована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14409" y="443600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 разред</a:t>
            </a:r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6629400" y="3124200"/>
            <a:ext cx="2209800" cy="2050473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0" y="3790714"/>
            <a:ext cx="3124200" cy="3074213"/>
          </a:xfrm>
          <a:prstGeom prst="rect">
            <a:avLst/>
          </a:prstGeom>
          <a:effectLst>
            <a:softEdge rad="317500"/>
          </a:effectLst>
          <a:scene3d>
            <a:camera prst="perspectiveContrastingRightFacing"/>
            <a:lightRig rig="threePt" dir="t"/>
          </a:scene3d>
        </p:spPr>
      </p:pic>
      <p:sp>
        <p:nvSpPr>
          <p:cNvPr id="12" name="Right Arrow 11"/>
          <p:cNvSpPr/>
          <p:nvPr/>
        </p:nvSpPr>
        <p:spPr>
          <a:xfrm>
            <a:off x="4495800" y="4436009"/>
            <a:ext cx="2057400" cy="89181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77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Custom 1">
      <a:dk1>
        <a:sysClr val="windowText" lastClr="000000"/>
      </a:dk1>
      <a:lt1>
        <a:srgbClr val="B13F9A"/>
      </a:lt1>
      <a:dk2>
        <a:srgbClr val="B13F9A"/>
      </a:dk2>
      <a:lt2>
        <a:srgbClr val="F4E7ED"/>
      </a:lt2>
      <a:accent1>
        <a:srgbClr val="B13F9A"/>
      </a:accent1>
      <a:accent2>
        <a:srgbClr val="B13F9A"/>
      </a:accent2>
      <a:accent3>
        <a:srgbClr val="DE6C36"/>
      </a:accent3>
      <a:accent4>
        <a:srgbClr val="DE6C36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146</TotalTime>
  <Words>255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Следеће задатке провежбајте у вашим свескама: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2020-05-07T08:43:35Z</dcterms:created>
  <dcterms:modified xsi:type="dcterms:W3CDTF">2020-05-13T21:05:08Z</dcterms:modified>
</cp:coreProperties>
</file>